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/>
              <a:t>Spustelėję redag. ruoš. pavad. stilių</a:t>
            </a:r>
            <a:endParaRPr lang="en-US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Spustelėkite norėdami redaguoti šablono paantraštės stilių</a:t>
            </a:r>
            <a:endParaRPr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5FCB4-B38F-401E-8467-5F84560D2B8D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C103-5D4F-4D42-AF23-576CFB5CD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60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redag. ruoš. pavad. stilių</a:t>
            </a:r>
            <a:endParaRPr lang="en-US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5FCB4-B38F-401E-8467-5F84560D2B8D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C103-5D4F-4D42-AF23-576CFB5CD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51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/>
              <a:t>Spustelėję redag. ruoš. pavad. stilių</a:t>
            </a:r>
            <a:endParaRPr lang="en-US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/>
              <a:t>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5FCB4-B38F-401E-8467-5F84560D2B8D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C103-5D4F-4D42-AF23-576CFB5CD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532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redag. ruoš. pavad. stilių</a:t>
            </a:r>
            <a:endParaRPr lang="en-US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5FCB4-B38F-401E-8467-5F84560D2B8D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C103-5D4F-4D42-AF23-576CFB5CD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44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/>
              <a:t>Spustelėję redag. ruoš. pavad. stilių</a:t>
            </a:r>
            <a:endParaRPr lang="en-US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Redaguoti šablono teksto stilius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5FCB4-B38F-401E-8467-5F84560D2B8D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C103-5D4F-4D42-AF23-576CFB5CD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82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redag. ruoš. pavad. stilių</a:t>
            </a:r>
            <a:endParaRPr lang="en-US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5FCB4-B38F-401E-8467-5F84560D2B8D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C103-5D4F-4D42-AF23-576CFB5CD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21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/>
              <a:t>Spustelėję redag. ruoš. pavad. stilių</a:t>
            </a:r>
            <a:endParaRPr lang="en-US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Redaguoti šablono teksto stilius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/>
              <a:t>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Redaguoti šablono teksto stilius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/>
              <a:t>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5FCB4-B38F-401E-8467-5F84560D2B8D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C103-5D4F-4D42-AF23-576CFB5CD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167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redag. ruoš. pavad. stilių</a:t>
            </a:r>
            <a:endParaRPr lang="en-US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5FCB4-B38F-401E-8467-5F84560D2B8D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C103-5D4F-4D42-AF23-576CFB5CD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989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5FCB4-B38F-401E-8467-5F84560D2B8D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C103-5D4F-4D42-AF23-576CFB5CD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76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redag. ruoš. pavad. stilių</a:t>
            </a:r>
            <a:endParaRPr lang="en-US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Redaguoti šablono teksto stilius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5FCB4-B38F-401E-8467-5F84560D2B8D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C103-5D4F-4D42-AF23-576CFB5CD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2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redag. ruoš. pavad. stilių</a:t>
            </a:r>
            <a:endParaRPr lang="en-US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Redaguoti šablono teksto stilius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5FCB4-B38F-401E-8467-5F84560D2B8D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C103-5D4F-4D42-AF23-576CFB5CD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640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redag. ruoš. pavad. stilių</a:t>
            </a:r>
            <a:endParaRPr lang="en-US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5FCB4-B38F-401E-8467-5F84560D2B8D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2C103-5D4F-4D42-AF23-576CFB5CD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hyperlink" Target="https://technologijos5-10.smp.emokykla.lt/pages/demonstration/tautinio-kostiumo-regioniniai-ypatumai-1-1-1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utazalioji.lt/" TargetMode="External"/><Relationship Id="rId2" Type="http://schemas.openxmlformats.org/officeDocument/2006/relationships/hyperlink" Target="https://technologijos5-10.smp.emokykla.lt/pages/demonstration/tautinio-kostiumo-regioniniai-ypatumai-1-1-1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87791"/>
          </a:xfrm>
        </p:spPr>
        <p:txBody>
          <a:bodyPr/>
          <a:lstStyle/>
          <a:p>
            <a:r>
              <a:rPr lang="lt-LT" dirty="0"/>
              <a:t>Lietuvių tautinis kostiumas</a:t>
            </a:r>
            <a:endParaRPr lang="en-US" dirty="0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427285" y="2433008"/>
            <a:ext cx="9144000" cy="3369916"/>
          </a:xfrm>
        </p:spPr>
        <p:txBody>
          <a:bodyPr>
            <a:normAutofit fontScale="92500" lnSpcReduction="10000"/>
          </a:bodyPr>
          <a:lstStyle/>
          <a:p>
            <a:r>
              <a:rPr lang="lt-LT" dirty="0"/>
              <a:t>Stebėdami pateiktį </a:t>
            </a:r>
            <a:r>
              <a:rPr lang="lt-LT" dirty="0" smtClean="0"/>
              <a:t>ir dirbdami grupėse susipažinsite </a:t>
            </a:r>
            <a:r>
              <a:rPr lang="lt-LT" dirty="0"/>
              <a:t>su visų Lietuvos regionų tautinio kostiumo elementais, spalvomis, </a:t>
            </a:r>
            <a:r>
              <a:rPr lang="lt-LT" dirty="0" smtClean="0"/>
              <a:t>ornamentika, parengsite trumpus pristatymus;</a:t>
            </a:r>
            <a:endParaRPr lang="lt-LT" dirty="0"/>
          </a:p>
          <a:p>
            <a:r>
              <a:rPr lang="lt-LT" dirty="0" smtClean="0"/>
              <a:t> </a:t>
            </a:r>
            <a:r>
              <a:rPr lang="lt-LT" dirty="0" smtClean="0">
                <a:solidFill>
                  <a:srgbClr val="FF0000"/>
                </a:solidFill>
              </a:rPr>
              <a:t>(1-2 </a:t>
            </a:r>
            <a:r>
              <a:rPr lang="lt-LT" dirty="0">
                <a:solidFill>
                  <a:srgbClr val="FF0000"/>
                </a:solidFill>
              </a:rPr>
              <a:t>pamokos)</a:t>
            </a:r>
          </a:p>
          <a:p>
            <a:r>
              <a:rPr lang="lt-LT" dirty="0" smtClean="0"/>
              <a:t>Savarankiškai analizuodami </a:t>
            </a:r>
            <a:r>
              <a:rPr lang="lt-LT" dirty="0"/>
              <a:t>lietuvių tautinio kostiumo </a:t>
            </a:r>
            <a:r>
              <a:rPr lang="lt-LT" dirty="0" smtClean="0"/>
              <a:t>dalis, jų ornamentus, pasirinksite jums patinkantį, pritaikysite jį projektuodami gaminį ir užpildysite projekto lapą; </a:t>
            </a:r>
            <a:endParaRPr lang="lt-LT" dirty="0"/>
          </a:p>
          <a:p>
            <a:r>
              <a:rPr lang="lt-LT" dirty="0"/>
              <a:t> </a:t>
            </a:r>
            <a:r>
              <a:rPr lang="lt-LT" dirty="0">
                <a:solidFill>
                  <a:srgbClr val="FF0000"/>
                </a:solidFill>
              </a:rPr>
              <a:t>(1-2 pamokos)</a:t>
            </a:r>
          </a:p>
          <a:p>
            <a:r>
              <a:rPr lang="lt-LT" dirty="0" smtClean="0"/>
              <a:t>Savarankiškai pasirinkę tekstilės medžiagas, priemones ir techniką, saugiai atlikdami technologinius procesus, </a:t>
            </a:r>
            <a:r>
              <a:rPr lang="lt-LT" dirty="0"/>
              <a:t>pagaminsite </a:t>
            </a:r>
            <a:r>
              <a:rPr lang="lt-LT" dirty="0" smtClean="0"/>
              <a:t>rankdarbį. </a:t>
            </a:r>
            <a:r>
              <a:rPr lang="lt-LT" dirty="0">
                <a:solidFill>
                  <a:srgbClr val="FF0000"/>
                </a:solidFill>
              </a:rPr>
              <a:t>(4-6 pamokos</a:t>
            </a:r>
            <a:r>
              <a:rPr lang="lt-LT" dirty="0" smtClean="0">
                <a:solidFill>
                  <a:srgbClr val="FF0000"/>
                </a:solidFill>
              </a:rPr>
              <a:t>)</a:t>
            </a:r>
          </a:p>
          <a:p>
            <a:endParaRPr lang="lt-LT" dirty="0">
              <a:solidFill>
                <a:srgbClr val="FF0000"/>
              </a:solidFill>
            </a:endParaRPr>
          </a:p>
          <a:p>
            <a:endParaRPr lang="lt-LT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857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1" dirty="0"/>
              <a:t>Lietuvos regionai</a:t>
            </a:r>
            <a:endParaRPr lang="en-US" b="1" dirty="0"/>
          </a:p>
        </p:txBody>
      </p:sp>
      <p:pic>
        <p:nvPicPr>
          <p:cNvPr id="5" name="Turinio vietos rezervavimo ženklas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199" y="1825625"/>
            <a:ext cx="7338206" cy="4874113"/>
          </a:xfrm>
          <a:prstGeom prst="rect">
            <a:avLst/>
          </a:prstGeom>
        </p:spPr>
      </p:pic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8317522" y="1825625"/>
            <a:ext cx="3036277" cy="4351338"/>
          </a:xfrm>
        </p:spPr>
        <p:txBody>
          <a:bodyPr/>
          <a:lstStyle/>
          <a:p>
            <a:pPr marL="0" indent="0">
              <a:buNone/>
            </a:pPr>
            <a:r>
              <a:rPr lang="lt-LT" b="1" dirty="0"/>
              <a:t>Temos žodynas:</a:t>
            </a:r>
          </a:p>
          <a:p>
            <a:pPr marL="0" indent="0">
              <a:buNone/>
            </a:pPr>
            <a:r>
              <a:rPr lang="lt-LT" dirty="0" err="1"/>
              <a:t>Delmonas</a:t>
            </a:r>
            <a:endParaRPr lang="lt-LT" dirty="0"/>
          </a:p>
          <a:p>
            <a:pPr marL="0" indent="0">
              <a:buNone/>
            </a:pPr>
            <a:r>
              <a:rPr lang="lt-LT" dirty="0" err="1"/>
              <a:t>Riešinės</a:t>
            </a:r>
            <a:endParaRPr lang="lt-LT" dirty="0"/>
          </a:p>
          <a:p>
            <a:pPr marL="0" indent="0">
              <a:buNone/>
            </a:pPr>
            <a:r>
              <a:rPr lang="lt-LT" dirty="0" err="1"/>
              <a:t>Kaklaskarė</a:t>
            </a:r>
            <a:endParaRPr lang="lt-LT" dirty="0"/>
          </a:p>
          <a:p>
            <a:pPr marL="0" indent="0">
              <a:buNone/>
            </a:pPr>
            <a:r>
              <a:rPr lang="lt-LT" dirty="0"/>
              <a:t>Sermėga</a:t>
            </a:r>
          </a:p>
          <a:p>
            <a:pPr marL="0" indent="0">
              <a:buNone/>
            </a:pPr>
            <a:r>
              <a:rPr lang="lt-LT" dirty="0"/>
              <a:t>Gūnia</a:t>
            </a:r>
          </a:p>
          <a:p>
            <a:pPr marL="0" indent="0">
              <a:buNone/>
            </a:pPr>
            <a:r>
              <a:rPr lang="lt-LT" dirty="0"/>
              <a:t>Galionas</a:t>
            </a:r>
          </a:p>
          <a:p>
            <a:pPr marL="0" indent="0">
              <a:buNone/>
            </a:pPr>
            <a:r>
              <a:rPr lang="lt-LT" dirty="0"/>
              <a:t>Naginės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742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325315" y="253936"/>
            <a:ext cx="11280532" cy="872113"/>
          </a:xfrm>
        </p:spPr>
        <p:txBody>
          <a:bodyPr>
            <a:noAutofit/>
          </a:bodyPr>
          <a:lstStyle/>
          <a:p>
            <a:r>
              <a:rPr lang="lt-LT" sz="4400" b="1" dirty="0" smtClean="0"/>
              <a:t>Lietuvių tautiniai kostiumai</a:t>
            </a:r>
            <a:endParaRPr lang="en-US" sz="4400" b="1" dirty="0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00512" y="6395427"/>
            <a:ext cx="10515600" cy="462573"/>
          </a:xfrm>
        </p:spPr>
        <p:txBody>
          <a:bodyPr>
            <a:normAutofit fontScale="70000" lnSpcReduction="20000"/>
          </a:bodyPr>
          <a:lstStyle/>
          <a:p>
            <a:r>
              <a:rPr lang="lt-LT" dirty="0">
                <a:hlinkClick r:id="rId2"/>
              </a:rPr>
              <a:t> </a:t>
            </a:r>
            <a:r>
              <a:rPr lang="en-US" dirty="0">
                <a:hlinkClick r:id="rId2"/>
              </a:rPr>
              <a:t>https://technologijos5-10.smp.emokykla.lt/pages/demonstration/tautinio-kostiumo-regioniniai-ypatumai-1-1-1</a:t>
            </a:r>
            <a:r>
              <a:rPr lang="lt-LT" dirty="0"/>
              <a:t> </a:t>
            </a:r>
            <a:endParaRPr lang="en-US" dirty="0"/>
          </a:p>
        </p:txBody>
      </p:sp>
      <p:pic>
        <p:nvPicPr>
          <p:cNvPr id="5" name="Paveikslėlis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1488098"/>
            <a:ext cx="2306124" cy="3505932"/>
          </a:xfrm>
          <a:prstGeom prst="rect">
            <a:avLst/>
          </a:prstGeom>
        </p:spPr>
      </p:pic>
      <p:pic>
        <p:nvPicPr>
          <p:cNvPr id="6" name="Paveikslėlis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7565" y="1488097"/>
            <a:ext cx="2324027" cy="3593856"/>
          </a:xfrm>
          <a:prstGeom prst="rect">
            <a:avLst/>
          </a:prstGeom>
        </p:spPr>
      </p:pic>
      <p:pic>
        <p:nvPicPr>
          <p:cNvPr id="7" name="Paveikslėlis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8179" y="1488097"/>
            <a:ext cx="2274961" cy="3505933"/>
          </a:xfrm>
          <a:prstGeom prst="rect">
            <a:avLst/>
          </a:prstGeom>
        </p:spPr>
      </p:pic>
      <p:pic>
        <p:nvPicPr>
          <p:cNvPr id="8" name="Paveikslėlis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9059" y="1468894"/>
            <a:ext cx="2357924" cy="3525136"/>
          </a:xfrm>
          <a:prstGeom prst="rect">
            <a:avLst/>
          </a:prstGeom>
        </p:spPr>
      </p:pic>
      <p:pic>
        <p:nvPicPr>
          <p:cNvPr id="9" name="Paveikslėlis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40227" y="1460101"/>
            <a:ext cx="2307889" cy="35566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9808" y="5266592"/>
            <a:ext cx="1161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Aukštaitija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26841" y="5292942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Dzūkija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44662" y="5389685"/>
            <a:ext cx="104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Žemaitija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737231" y="5389685"/>
            <a:ext cx="1535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Mažoji Lietuva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304689" y="5451258"/>
            <a:ext cx="998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Suvalkija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14300" y="5885736"/>
            <a:ext cx="11907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 smtClean="0">
                <a:solidFill>
                  <a:srgbClr val="FF0000"/>
                </a:solidFill>
              </a:rPr>
              <a:t>Dirbdami grupėse parenkite vieno regiono tautinio kostiumo trumpą pristatymą (kas sudaro kostiumą, kokios spalvos vyrauja).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12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45332CD-9168-E386-BEBD-44C9F60FD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4000" dirty="0" smtClean="0"/>
              <a:t>Lietuvių liaudies ornamentai šiandien.</a:t>
            </a:r>
            <a:br>
              <a:rPr lang="lt-LT" sz="4000" dirty="0" smtClean="0"/>
            </a:br>
            <a:r>
              <a:rPr lang="lt-LT" sz="4000" dirty="0" smtClean="0">
                <a:solidFill>
                  <a:schemeClr val="accent1">
                    <a:lumMod val="75000"/>
                  </a:schemeClr>
                </a:solidFill>
              </a:rPr>
              <a:t>Kaip </a:t>
            </a:r>
            <a:r>
              <a:rPr lang="lt-LT" sz="4000" dirty="0">
                <a:solidFill>
                  <a:schemeClr val="accent1">
                    <a:lumMod val="75000"/>
                  </a:schemeClr>
                </a:solidFill>
              </a:rPr>
              <a:t>rasti informaciją?</a:t>
            </a:r>
            <a:endParaRPr lang="en-GB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Turinio vietos rezervavimo ženklas 4">
            <a:extLst>
              <a:ext uri="{FF2B5EF4-FFF2-40B4-BE49-F238E27FC236}">
                <a16:creationId xmlns:a16="http://schemas.microsoft.com/office/drawing/2014/main" id="{52BA3597-21FF-C0CD-14B2-31B2476F24A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963" y="2171438"/>
            <a:ext cx="3931884" cy="3464973"/>
          </a:xfrm>
          <a:prstGeom prst="rect">
            <a:avLst/>
          </a:prstGeom>
        </p:spPr>
      </p:pic>
      <p:pic>
        <p:nvPicPr>
          <p:cNvPr id="6" name="Paveikslėlis 5">
            <a:extLst>
              <a:ext uri="{FF2B5EF4-FFF2-40B4-BE49-F238E27FC236}">
                <a16:creationId xmlns:a16="http://schemas.microsoft.com/office/drawing/2014/main" id="{419C5F1C-A3E8-FB0F-7FF9-DB3376726A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620" y="2017385"/>
            <a:ext cx="3124580" cy="3773078"/>
          </a:xfrm>
          <a:prstGeom prst="rect">
            <a:avLst/>
          </a:prstGeom>
        </p:spPr>
      </p:pic>
      <p:pic>
        <p:nvPicPr>
          <p:cNvPr id="3" name="Paveikslėlis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6200" y="2172494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50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D422AFB8-26E9-173A-F31D-621860BB0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Užduotis</a:t>
            </a:r>
            <a:r>
              <a:rPr lang="lt-LT" dirty="0" smtClean="0"/>
              <a:t>: gaminio projektavimas</a:t>
            </a:r>
            <a:endParaRPr lang="en-GB" dirty="0"/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892843E3-D237-A3BE-6217-330DBCA87B7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lt-LT" dirty="0"/>
              <a:t>Savarankiškai analizuodami lietuvių tautinio kostiumo dalis, jų ornamentus, pasirinksite jums </a:t>
            </a:r>
            <a:r>
              <a:rPr lang="lt-LT" dirty="0" smtClean="0"/>
              <a:t>patinkantį elementą arba kūrybiškai interpretuosite ir  </a:t>
            </a:r>
            <a:r>
              <a:rPr lang="lt-LT" dirty="0"/>
              <a:t>pritaikysite jį projektuodami </a:t>
            </a:r>
            <a:r>
              <a:rPr lang="lt-LT" dirty="0" smtClean="0"/>
              <a:t>gaminį, </a:t>
            </a:r>
            <a:r>
              <a:rPr lang="lt-LT" dirty="0"/>
              <a:t>užpildysite projekto </a:t>
            </a:r>
            <a:r>
              <a:rPr lang="lt-LT" dirty="0" smtClean="0"/>
              <a:t>lapą (</a:t>
            </a:r>
            <a:r>
              <a:rPr lang="lt-LT" i="1" dirty="0" smtClean="0"/>
              <a:t>darbą galima atlikti ir kompiuteriu</a:t>
            </a:r>
            <a:r>
              <a:rPr lang="lt-LT" dirty="0" smtClean="0"/>
              <a:t>).</a:t>
            </a:r>
            <a:endParaRPr lang="en-GB" dirty="0"/>
          </a:p>
        </p:txBody>
      </p:sp>
      <p:pic>
        <p:nvPicPr>
          <p:cNvPr id="7" name="Turinio vietos rezervavimo ženklas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503043" y="1611811"/>
            <a:ext cx="3276325" cy="4778965"/>
          </a:xfrm>
          <a:prstGeom prst="rect">
            <a:avLst/>
          </a:prstGeom>
          <a:ln w="381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543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Vertinimas</a:t>
            </a:r>
            <a:endParaRPr lang="en-US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lt-LT" b="1" dirty="0" smtClean="0"/>
              <a:t>Projektavimo vertinimas:</a:t>
            </a:r>
          </a:p>
          <a:p>
            <a:r>
              <a:rPr lang="lt-LT" dirty="0" smtClean="0"/>
              <a:t>Pasirinktas ir pateiktas idėjos šaltinio grafinis vaizdas (nuotrauka arba piešinys), užrašytas pavadinimas nurodant atlikimo techniką (iki 2 taškų)</a:t>
            </a:r>
          </a:p>
          <a:p>
            <a:r>
              <a:rPr lang="lt-LT" dirty="0" smtClean="0"/>
              <a:t>Nupieštas tikslus spalvinis ornamentas (iki 3 taškų);</a:t>
            </a:r>
            <a:endParaRPr lang="lt-LT" dirty="0"/>
          </a:p>
          <a:p>
            <a:r>
              <a:rPr lang="lt-LT" dirty="0" smtClean="0"/>
              <a:t>Nurodytos visos </a:t>
            </a:r>
            <a:r>
              <a:rPr lang="lt-LT" dirty="0"/>
              <a:t>medžiagas ir </a:t>
            </a:r>
            <a:r>
              <a:rPr lang="lt-LT" dirty="0" smtClean="0"/>
              <a:t>priemonės</a:t>
            </a:r>
            <a:r>
              <a:rPr lang="lt-LT" dirty="0"/>
              <a:t>, kurių jums reikės rankdarbio gaminimui (2);</a:t>
            </a:r>
          </a:p>
          <a:p>
            <a:r>
              <a:rPr lang="lt-LT" dirty="0" smtClean="0"/>
              <a:t>Nurodyti technologiniai procesai (</a:t>
            </a:r>
            <a:r>
              <a:rPr lang="lt-LT" dirty="0"/>
              <a:t>iki 1 taško</a:t>
            </a:r>
            <a:r>
              <a:rPr lang="lt-LT" dirty="0" smtClean="0"/>
              <a:t>).</a:t>
            </a:r>
          </a:p>
          <a:p>
            <a:r>
              <a:rPr lang="lt-LT" dirty="0" smtClean="0"/>
              <a:t>Darbas atitinka temą (</a:t>
            </a:r>
            <a:r>
              <a:rPr lang="lt-LT" dirty="0"/>
              <a:t>iki 1 taško</a:t>
            </a:r>
            <a:r>
              <a:rPr lang="lt-LT" dirty="0" smtClean="0"/>
              <a:t>).</a:t>
            </a:r>
            <a:endParaRPr lang="lt-LT" dirty="0"/>
          </a:p>
          <a:p>
            <a:r>
              <a:rPr lang="lt-LT" dirty="0" smtClean="0"/>
              <a:t>Užduotis atlikinta </a:t>
            </a:r>
            <a:r>
              <a:rPr lang="lt-LT" dirty="0"/>
              <a:t>laiku, </a:t>
            </a:r>
            <a:r>
              <a:rPr lang="lt-LT" dirty="0" smtClean="0"/>
              <a:t>tvarkingai (iki 1 taško).</a:t>
            </a:r>
            <a:endParaRPr lang="en-US" dirty="0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lt-LT" b="1" dirty="0" smtClean="0"/>
              <a:t>Gaminio vertinimas:</a:t>
            </a:r>
          </a:p>
          <a:p>
            <a:r>
              <a:rPr lang="lt-LT" dirty="0" smtClean="0"/>
              <a:t>Pasirinktos technikos valdymas (iki 2 taškų);</a:t>
            </a:r>
          </a:p>
          <a:p>
            <a:r>
              <a:rPr lang="lt-LT" dirty="0" smtClean="0"/>
              <a:t>Gaminio meninis vaizdas (iki 2 taškų);</a:t>
            </a:r>
          </a:p>
          <a:p>
            <a:r>
              <a:rPr lang="lt-LT" dirty="0" smtClean="0"/>
              <a:t>Gaminys pilnai pabaigtas, tvarkingas (iki 2 taškų);</a:t>
            </a:r>
          </a:p>
          <a:p>
            <a:r>
              <a:rPr lang="lt-LT" dirty="0" smtClean="0"/>
              <a:t>Tvarkinga darbo vieta, darbo saugos reikalavimų laikymasis (iki 1 taško);</a:t>
            </a:r>
          </a:p>
          <a:p>
            <a:r>
              <a:rPr lang="lt-LT" dirty="0" smtClean="0"/>
              <a:t>Tikslingas pamokų laiko išnaudojimas, pasiruošimas (iki 1 taško).</a:t>
            </a:r>
          </a:p>
          <a:p>
            <a:r>
              <a:rPr lang="lt-LT" dirty="0" smtClean="0"/>
              <a:t>Projektinio </a:t>
            </a:r>
            <a:r>
              <a:rPr lang="lt-LT" dirty="0" smtClean="0"/>
              <a:t>darbo (užpildyto projekto lapo) ir gaminio pristatymas, įsivertinimas (iki 2 taškų).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080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537"/>
          </a:xfrm>
        </p:spPr>
        <p:txBody>
          <a:bodyPr>
            <a:normAutofit/>
          </a:bodyPr>
          <a:lstStyle/>
          <a:p>
            <a:r>
              <a:rPr lang="lt-LT" dirty="0" smtClean="0"/>
              <a:t>Papildoma informacija</a:t>
            </a:r>
            <a:endParaRPr lang="en-US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838200" y="1591408"/>
            <a:ext cx="5181600" cy="45855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lt-LT" dirty="0" smtClean="0"/>
              <a:t>Ugdomos kompetencijos:</a:t>
            </a:r>
          </a:p>
          <a:p>
            <a:r>
              <a:rPr lang="lt-LT" b="1" dirty="0" smtClean="0"/>
              <a:t>Kultūrinė</a:t>
            </a:r>
            <a:r>
              <a:rPr lang="lt-LT" dirty="0" smtClean="0"/>
              <a:t> (analizuoja Lietuvos kultūros objektus, amatus...).</a:t>
            </a:r>
          </a:p>
          <a:p>
            <a:r>
              <a:rPr lang="lt-LT" b="1" dirty="0" smtClean="0"/>
              <a:t>Komunikavimo</a:t>
            </a:r>
            <a:r>
              <a:rPr lang="lt-LT" dirty="0" smtClean="0"/>
              <a:t> (naudojasi įvairiais informaciniais šaltiniais, ieško informacijos, problemos sprendimo...).</a:t>
            </a:r>
          </a:p>
          <a:p>
            <a:r>
              <a:rPr lang="lt-LT" b="1" dirty="0" smtClean="0"/>
              <a:t>Kūrybiškumo</a:t>
            </a:r>
            <a:r>
              <a:rPr lang="lt-LT" dirty="0" smtClean="0"/>
              <a:t> (analizuoja analogus, išbando </a:t>
            </a:r>
            <a:r>
              <a:rPr lang="lt-LT" dirty="0" err="1" smtClean="0"/>
              <a:t>įv</a:t>
            </a:r>
            <a:r>
              <a:rPr lang="lt-LT" dirty="0" smtClean="0"/>
              <a:t>. technikas, kūrybiškai sprendžia problemą, įsivertina rezultatą...).</a:t>
            </a:r>
          </a:p>
          <a:p>
            <a:endParaRPr lang="en-US" dirty="0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6172200" y="1591408"/>
            <a:ext cx="5181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lt-LT" dirty="0" smtClean="0"/>
              <a:t>Informaciniai šaltiniai:</a:t>
            </a:r>
          </a:p>
          <a:p>
            <a:pPr marL="0" indent="0">
              <a:buNone/>
            </a:pPr>
            <a:r>
              <a:rPr lang="lt-LT" sz="1800" dirty="0" smtClean="0"/>
              <a:t>1.Lietuvių tautinio kostiumo ypatumai: </a:t>
            </a:r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technologijos5-10.smp.emokykla.lt/pages/demonstration/tautinio-kostiumo-regi</a:t>
            </a:r>
            <a:endParaRPr lang="lt-LT" sz="1800" dirty="0" smtClean="0">
              <a:hlinkClick r:id="rId2"/>
            </a:endParaRPr>
          </a:p>
          <a:p>
            <a:pPr marL="0" indent="0">
              <a:buNone/>
            </a:pPr>
            <a:r>
              <a:rPr lang="en-US" sz="1800" dirty="0" smtClean="0">
                <a:hlinkClick r:id="rId2"/>
              </a:rPr>
              <a:t>oniniai-ypatumai-1-1-1</a:t>
            </a:r>
            <a:r>
              <a:rPr lang="lt-LT" sz="1800" dirty="0" smtClean="0"/>
              <a:t> </a:t>
            </a:r>
          </a:p>
          <a:p>
            <a:pPr marL="0" indent="0">
              <a:buNone/>
            </a:pPr>
            <a:r>
              <a:rPr lang="lt-LT" sz="1800" dirty="0" smtClean="0"/>
              <a:t>2.Tautinių </a:t>
            </a:r>
            <a:r>
              <a:rPr lang="lt-LT" sz="1800" dirty="0"/>
              <a:t>kostiumų parduotuvė: </a:t>
            </a:r>
            <a:r>
              <a:rPr lang="lt-LT" sz="1800" dirty="0">
                <a:hlinkClick r:id="rId3"/>
              </a:rPr>
              <a:t>https://www.rutazalioji.lt</a:t>
            </a:r>
            <a:r>
              <a:rPr lang="lt-LT" sz="1800" dirty="0" smtClean="0">
                <a:hlinkClick r:id="rId3"/>
              </a:rPr>
              <a:t>/</a:t>
            </a:r>
            <a:r>
              <a:rPr lang="lt-LT" sz="1800" dirty="0" smtClean="0"/>
              <a:t>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70620673"/>
      </p:ext>
    </p:extLst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378</Words>
  <Application>Microsoft Office PowerPoint</Application>
  <PresentationFormat>Plačiaekranė</PresentationFormat>
  <Paragraphs>51</Paragraphs>
  <Slides>7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„Office“ tema</vt:lpstr>
      <vt:lpstr>Lietuvių tautinis kostiumas</vt:lpstr>
      <vt:lpstr>Lietuvos regionai</vt:lpstr>
      <vt:lpstr>Lietuvių tautiniai kostiumai</vt:lpstr>
      <vt:lpstr>Lietuvių liaudies ornamentai šiandien. Kaip rasti informaciją?</vt:lpstr>
      <vt:lpstr>Užduotis: gaminio projektavimas</vt:lpstr>
      <vt:lpstr>Vertinimas</vt:lpstr>
      <vt:lpstr>Papildoma informacija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Lietuvių tautinis kostiumas</dc:title>
  <dc:creator>Windows User</dc:creator>
  <cp:lastModifiedBy>Windows User</cp:lastModifiedBy>
  <cp:revision>18</cp:revision>
  <dcterms:created xsi:type="dcterms:W3CDTF">2025-01-19T10:15:36Z</dcterms:created>
  <dcterms:modified xsi:type="dcterms:W3CDTF">2025-02-26T17:20:06Z</dcterms:modified>
</cp:coreProperties>
</file>